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4" r:id="rId4"/>
    <p:sldId id="257" r:id="rId5"/>
    <p:sldId id="258" r:id="rId6"/>
    <p:sldId id="263" r:id="rId7"/>
    <p:sldId id="278" r:id="rId8"/>
    <p:sldId id="267" r:id="rId9"/>
    <p:sldId id="296" r:id="rId10"/>
    <p:sldId id="298" r:id="rId11"/>
    <p:sldId id="300" r:id="rId12"/>
    <p:sldId id="266" r:id="rId13"/>
    <p:sldId id="301" r:id="rId14"/>
    <p:sldId id="306" r:id="rId15"/>
    <p:sldId id="307" r:id="rId16"/>
    <p:sldId id="308" r:id="rId17"/>
    <p:sldId id="310" r:id="rId18"/>
    <p:sldId id="261" r:id="rId19"/>
    <p:sldId id="282" r:id="rId20"/>
  </p:sldIdLst>
  <p:sldSz cx="12192000" cy="6858000"/>
  <p:notesSz cx="6797675" cy="992632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FC9"/>
    <a:srgbClr val="F9E2B6"/>
    <a:srgbClr val="9ACBF4"/>
    <a:srgbClr val="6A3C7C"/>
    <a:srgbClr val="F07474"/>
    <a:srgbClr val="FFBF53"/>
    <a:srgbClr val="02B3C5"/>
    <a:srgbClr val="8BB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84"/>
      </p:cViewPr>
      <p:guideLst>
        <p:guide orient="horz" pos="2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32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4241800" y="1543050"/>
            <a:ext cx="3768725" cy="3802063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4241800" y="1543050"/>
            <a:ext cx="3768725" cy="3802063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41775" y="1350963"/>
            <a:ext cx="4187825" cy="416877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4127500" y="1420813"/>
            <a:ext cx="3992563" cy="3998913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22750" y="1504950"/>
            <a:ext cx="3811588" cy="384810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22750" y="1504950"/>
            <a:ext cx="3811588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文本框 15"/>
          <p:cNvSpPr txBox="1"/>
          <p:nvPr/>
        </p:nvSpPr>
        <p:spPr>
          <a:xfrm>
            <a:off x="4501515" y="2292350"/>
            <a:ext cx="32689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IVRS</a:t>
            </a:r>
            <a:endParaRPr lang="en-I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56" name="文本框 18"/>
          <p:cNvSpPr txBox="1"/>
          <p:nvPr/>
        </p:nvSpPr>
        <p:spPr>
          <a:xfrm>
            <a:off x="4400073" y="3531262"/>
            <a:ext cx="3415983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 Initiative of</a:t>
            </a:r>
            <a:endParaRPr lang="en-IN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I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Controller of Communication Accounts</a:t>
            </a:r>
            <a:endParaRPr lang="en-IN" altLang="en-US" sz="2000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Gujarat</a:t>
            </a:r>
            <a:endParaRPr lang="en-IN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08065" y="5689600"/>
            <a:ext cx="5871210" cy="1156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defRPr sz="2000">
                <a:solidFill>
                  <a:srgbClr val="E6E6E6"/>
                </a:solidFill>
              </a:defRPr>
            </a:pPr>
            <a:r>
              <a:rPr sz="3600" b="1" dirty="0">
                <a:solidFill>
                  <a:schemeClr val="accent6"/>
                </a:solidFill>
                <a:sym typeface="+mn-ea"/>
              </a:rPr>
              <a:t>21 August 2025 </a:t>
            </a:r>
            <a:endParaRPr sz="3600" b="1" dirty="0">
              <a:solidFill>
                <a:schemeClr val="accent6"/>
              </a:solidFill>
              <a:sym typeface="+mn-ea"/>
            </a:endParaRPr>
          </a:p>
          <a:p>
            <a:pPr algn="r">
              <a:defRPr sz="2000">
                <a:solidFill>
                  <a:srgbClr val="E6E6E6"/>
                </a:solidFill>
              </a:defRPr>
            </a:pPr>
            <a:r>
              <a:rPr sz="3600" b="1" dirty="0">
                <a:solidFill>
                  <a:schemeClr val="accent6"/>
                </a:solidFill>
                <a:sym typeface="+mn-ea"/>
              </a:rPr>
              <a:t>National Senior Citizen</a:t>
            </a:r>
            <a:r>
              <a:rPr lang="en-IN" sz="3600" b="1" dirty="0">
                <a:solidFill>
                  <a:schemeClr val="accent6"/>
                </a:solidFill>
                <a:sym typeface="+mn-ea"/>
              </a:rPr>
              <a:t>s</a:t>
            </a:r>
            <a:r>
              <a:rPr sz="3600" b="1" dirty="0">
                <a:solidFill>
                  <a:schemeClr val="accent6"/>
                </a:solidFill>
                <a:sym typeface="+mn-ea"/>
              </a:rPr>
              <a:t> Day</a:t>
            </a:r>
            <a:endParaRPr lang="en-US" sz="3600" b="1" dirty="0">
              <a:solidFill>
                <a:schemeClr val="accent6"/>
              </a:solidFill>
              <a:sym typeface="+mn-ea"/>
            </a:endParaRPr>
          </a:p>
        </p:txBody>
      </p:sp>
      <p:pic>
        <p:nvPicPr>
          <p:cNvPr id="4" name="Picture 3" descr="A white square with blue green and orange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90520"/>
            <a:ext cx="1923289" cy="1270096"/>
          </a:xfrm>
          <a:prstGeom prst="rect">
            <a:avLst/>
          </a:prstGeom>
        </p:spPr>
      </p:pic>
      <p:pic>
        <p:nvPicPr>
          <p:cNvPr id="10" name="Picture 9" descr="A lion with a green white and orange flag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1770"/>
            <a:ext cx="893000" cy="13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7302119" y="1153159"/>
            <a:ext cx="2495550" cy="476440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line is busy</a:t>
            </a:r>
            <a:r>
              <a:rPr kumimoji="0" lang="en-US" altLang="en-IN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IN" alt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IN" altLang="en-US" sz="3190" dirty="0">
                <a:solidFill>
                  <a:prstClr val="white"/>
                </a:solidFill>
              </a:rPr>
              <a:t>please await your turn</a:t>
            </a:r>
            <a:endParaRPr kumimoji="0" lang="en-I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548640" y="1153160"/>
            <a:ext cx="2573655" cy="47650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900">
                <a:sym typeface="+mn-ea"/>
              </a:rPr>
              <a:t>You will be connected to a helpdesk representative (during office hours</a:t>
            </a:r>
            <a:r>
              <a:rPr lang="en-IN" sz="2900">
                <a:sym typeface="+mn-ea"/>
              </a:rPr>
              <a:t> in working days</a:t>
            </a:r>
            <a:r>
              <a:rPr sz="2900">
                <a:sym typeface="+mn-ea"/>
              </a:rPr>
              <a:t>)</a:t>
            </a:r>
            <a:endParaRPr kumimoji="0" lang="en-I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3959542" y="1153795"/>
            <a:ext cx="2505710" cy="476440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900" dirty="0">
                <a:sym typeface="+mn-ea"/>
              </a:rPr>
              <a:t>Line Connected, official </a:t>
            </a:r>
            <a:r>
              <a:rPr sz="2900" dirty="0">
                <a:sym typeface="+mn-ea"/>
              </a:rPr>
              <a:t>can guide you </a:t>
            </a:r>
            <a:r>
              <a:rPr lang="en-IN" sz="2900" dirty="0">
                <a:sym typeface="+mn-ea"/>
              </a:rPr>
              <a:t>on </a:t>
            </a:r>
            <a:r>
              <a:rPr sz="2900" dirty="0">
                <a:sym typeface="+mn-ea"/>
              </a:rPr>
              <a:t> pension </a:t>
            </a:r>
            <a:r>
              <a:rPr lang="en-IN" sz="2900" dirty="0">
                <a:sym typeface="+mn-ea"/>
              </a:rPr>
              <a:t>related </a:t>
            </a:r>
            <a:r>
              <a:rPr sz="2900" dirty="0">
                <a:sym typeface="+mn-ea"/>
              </a:rPr>
              <a:t>queries</a:t>
            </a:r>
            <a:endParaRPr kumimoji="0" lang="en-I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1505" y="2335530"/>
            <a:ext cx="1974215" cy="210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en-I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88540" y="18351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32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200" b="1">
                <a:solidFill>
                  <a:srgbClr val="0070C0"/>
                </a:solidFill>
                <a:sym typeface="+mn-ea"/>
              </a:rPr>
              <a:t>4</a:t>
            </a:r>
            <a:r>
              <a:rPr lang="en-US" altLang="en-IN" sz="3200" b="1">
                <a:solidFill>
                  <a:srgbClr val="0070C0"/>
                </a:solidFill>
                <a:sym typeface="+mn-ea"/>
              </a:rPr>
              <a:t> - </a:t>
            </a:r>
            <a:r>
              <a:rPr lang="en-IN" sz="3200" b="1">
                <a:solidFill>
                  <a:srgbClr val="0070C0"/>
                </a:solidFill>
                <a:sym typeface="+mn-ea"/>
              </a:rPr>
              <a:t>To connect to our Official</a:t>
            </a:r>
            <a:endParaRPr lang="en-IN" sz="32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/>
          <p:nvPr/>
        </p:nvSpPr>
        <p:spPr>
          <a:xfrm>
            <a:off x="6157913" y="3725863"/>
            <a:ext cx="2185988" cy="2159000"/>
          </a:xfrm>
          <a:prstGeom prst="rect">
            <a:avLst/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800">
                <a:sym typeface="+mn-ea"/>
              </a:rPr>
              <a:t>Multilingual support</a:t>
            </a:r>
            <a:endParaRPr sz="2800"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English,Hindi,Gujarati</a:t>
            </a:r>
            <a:endParaRPr kumimoji="0" lang="en-IN" alt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6127433" y="1496378"/>
            <a:ext cx="4440238" cy="2160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190">
                <a:sym typeface="+mn-ea"/>
              </a:rPr>
              <a:t>Simple number choices; no complex inputs required</a:t>
            </a:r>
            <a:endParaRPr kumimoji="0" lang="en-IN" altLang="id-ID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8412163" y="3725863"/>
            <a:ext cx="2185988" cy="2159000"/>
          </a:xfrm>
          <a:prstGeom prst="rect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ym typeface="+mn-ea"/>
              </a:rPr>
              <a:t>Available 24×7; </a:t>
            </a:r>
            <a:endParaRPr sz="2400" dirty="0"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ym typeface="+mn-ea"/>
              </a:rPr>
              <a:t>works from any phone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" name="Picture 1" descr="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010" y="1864360"/>
            <a:ext cx="4871720" cy="36455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75510" y="170180"/>
            <a:ext cx="60452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id-ID" sz="36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IVRS Benefits</a:t>
            </a:r>
            <a:endParaRPr kumimoji="0" lang="en-IN" altLang="id-ID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600" b="1">
                <a:solidFill>
                  <a:srgbClr val="0070C0"/>
                </a:solidFill>
                <a:sym typeface="+mn-ea"/>
              </a:rPr>
              <a:t>Friendly &amp; Accessible</a:t>
            </a:r>
            <a:endParaRPr lang="en-US" sz="36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3822700" y="1243965"/>
            <a:ext cx="4755515" cy="4153535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3778250" y="1226820"/>
            <a:ext cx="4755515" cy="4153535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55110" y="870585"/>
            <a:ext cx="4645025" cy="518033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3955415" y="629920"/>
            <a:ext cx="4488815" cy="490410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02430" y="1482725"/>
            <a:ext cx="3985895" cy="378968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2430" y="1482725"/>
            <a:ext cx="3985895" cy="37896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文本框 15"/>
          <p:cNvSpPr txBox="1"/>
          <p:nvPr/>
        </p:nvSpPr>
        <p:spPr>
          <a:xfrm>
            <a:off x="4283710" y="2433955"/>
            <a:ext cx="4062730" cy="1739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Pensioner </a:t>
            </a:r>
            <a:r>
              <a:rPr lang="en-IN" altLang="en-US" sz="4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Samvaad</a:t>
            </a:r>
            <a:endParaRPr lang="en-I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3710" y="5939155"/>
            <a:ext cx="7569835" cy="1272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defRPr sz="2000">
                <a:solidFill>
                  <a:srgbClr val="E6E6E6"/>
                </a:solidFill>
              </a:defRPr>
            </a:pPr>
            <a:r>
              <a:rPr sz="2800" b="1">
                <a:solidFill>
                  <a:schemeClr val="accent6"/>
                </a:solidFill>
                <a:sym typeface="+mn-ea"/>
              </a:rPr>
              <a:t>21 August 2025 </a:t>
            </a:r>
            <a:endParaRPr sz="2800" b="1">
              <a:solidFill>
                <a:schemeClr val="accent6"/>
              </a:solidFill>
              <a:sym typeface="+mn-ea"/>
            </a:endParaRPr>
          </a:p>
          <a:p>
            <a:pPr algn="r">
              <a:defRPr sz="2000">
                <a:solidFill>
                  <a:srgbClr val="E6E6E6"/>
                </a:solidFill>
              </a:defRPr>
            </a:pPr>
            <a:r>
              <a:rPr sz="2800" b="1">
                <a:solidFill>
                  <a:schemeClr val="accent6"/>
                </a:solidFill>
                <a:sym typeface="+mn-ea"/>
              </a:rPr>
              <a:t>National Senior Citizens Day</a:t>
            </a:r>
            <a:endParaRPr lang="en-US" sz="2800" b="1">
              <a:solidFill>
                <a:schemeClr val="accent6"/>
              </a:solidFill>
              <a:sym typeface="+mn-ea"/>
            </a:endParaRPr>
          </a:p>
        </p:txBody>
      </p:sp>
      <p:pic>
        <p:nvPicPr>
          <p:cNvPr id="3" name="Picture 2" descr="A white square with blue green and orange text&#10;&#10;AI-generated content may be incorrect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50" y="212629"/>
            <a:ext cx="1923289" cy="1270096"/>
          </a:xfrm>
          <a:prstGeom prst="rect">
            <a:avLst/>
          </a:prstGeom>
        </p:spPr>
      </p:pic>
      <p:pic>
        <p:nvPicPr>
          <p:cNvPr id="4" name="Picture 3" descr="A lion with a green white and orange flag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1770"/>
            <a:ext cx="893000" cy="13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318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Pensioner Samvaad -   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A New Initiative by CCA Gujarat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48360" y="2240280"/>
            <a:ext cx="10445115" cy="3636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Purpose:</a:t>
            </a:r>
            <a:endParaRPr lang="en-US" altLang="zh-CN" sz="2800" dirty="0">
              <a:solidFill>
                <a:schemeClr val="tx1"/>
              </a:solidFill>
            </a:endParaRP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r>
              <a:rPr lang="en-I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A platform for direct interaction of pensioners with CCA / 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</a:pPr>
            <a:r>
              <a:rPr lang="en-IN" altLang="en-US" sz="2800" dirty="0">
                <a:solidFill>
                  <a:schemeClr val="tx1"/>
                </a:solidFill>
              </a:rPr>
              <a:t>  </a:t>
            </a:r>
            <a:r>
              <a:rPr lang="en-US" altLang="zh-CN" sz="2800" dirty="0">
                <a:solidFill>
                  <a:schemeClr val="tx1"/>
                </a:solidFill>
              </a:rPr>
              <a:t>Jt. CCA</a:t>
            </a:r>
            <a:r>
              <a:rPr lang="en-IN" altLang="en-US" sz="2800" dirty="0">
                <a:solidFill>
                  <a:schemeClr val="tx1"/>
                </a:solidFill>
              </a:rPr>
              <a:t>/ Dy</a:t>
            </a:r>
            <a:r>
              <a:rPr lang="en-IN" altLang="en-US" sz="2800" dirty="0" smtClean="0">
                <a:solidFill>
                  <a:schemeClr val="tx1"/>
                </a:solidFill>
              </a:rPr>
              <a:t>. CCA 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r>
              <a:rPr lang="en-I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Share issues related to pension cases or give suggestions for improving pension related services.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  <a:endParaRPr lang="en-US" altLang="en-US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v"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Schedule</a:t>
            </a:r>
            <a:r>
              <a:rPr lang="en-US" altLang="en-US" sz="2800" dirty="0">
                <a:solidFill>
                  <a:schemeClr val="tx1"/>
                </a:solidFill>
              </a:rPr>
              <a:t>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schemeClr val="tx1"/>
                </a:solidFill>
              </a:rPr>
              <a:t>2nd &amp; 4th Wednesday of each month.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schemeClr val="tx1"/>
                </a:solidFill>
              </a:rPr>
              <a:t>Time: 11:00 am to 12:00 noon.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IN" altLang="en-US" sz="2800" dirty="0">
                <a:solidFill>
                  <a:schemeClr val="tx1"/>
                </a:solidFill>
              </a:rPr>
              <a:t>Venue : 6th Floor, O/o CCA, Khanpur, Ahmedabad.</a:t>
            </a:r>
            <a:endParaRPr lang="en-IN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ü"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Participation Options: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IN" altLang="en-US" sz="2800" dirty="0">
                <a:solidFill>
                  <a:schemeClr val="tx1"/>
                </a:solidFill>
              </a:rPr>
              <a:t>1. </a:t>
            </a:r>
            <a:r>
              <a:rPr lang="en-US" altLang="en-US" sz="2800" dirty="0">
                <a:solidFill>
                  <a:schemeClr val="tx1"/>
                </a:solidFill>
              </a:rPr>
              <a:t>In-person: Walk in to CCA Office, during the scheduled time.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IN" altLang="en-US" sz="2800" dirty="0">
                <a:solidFill>
                  <a:schemeClr val="tx1"/>
                </a:solidFill>
              </a:rPr>
              <a:t>2. </a:t>
            </a:r>
            <a:r>
              <a:rPr lang="en-US" altLang="en-US" sz="2800" dirty="0">
                <a:solidFill>
                  <a:schemeClr val="tx1"/>
                </a:solidFill>
              </a:rPr>
              <a:t>Online: Join via meeting link (will be shared through WhatsApp).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  <a:endParaRPr lang="en-US" altLang="en-US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How to Join Online: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Send a WhatsApp message to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94298 92784</a:t>
            </a:r>
            <a:r>
              <a:rPr lang="en-US" altLang="en-US" sz="2800" dirty="0">
                <a:solidFill>
                  <a:schemeClr val="tx1"/>
                </a:solidFill>
              </a:rPr>
              <a:t> saying “I want to join Pensioner Samvaad”.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Meeting link will be sent to you before the session.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Who Will Join from CCA Office: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CCA / Jt. CCA</a:t>
            </a:r>
            <a:r>
              <a:rPr lang="en-IN" altLang="en-US" sz="2800" dirty="0">
                <a:solidFill>
                  <a:schemeClr val="tx1"/>
                </a:solidFill>
              </a:rPr>
              <a:t> / Dy. CCA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Officers </a:t>
            </a:r>
            <a:r>
              <a:rPr lang="en-IN" altLang="en-US" sz="2800" dirty="0">
                <a:solidFill>
                  <a:schemeClr val="tx1"/>
                </a:solidFill>
              </a:rPr>
              <a:t>dealing with </a:t>
            </a:r>
            <a:r>
              <a:rPr lang="en-US" altLang="en-US" sz="2800" dirty="0">
                <a:solidFill>
                  <a:schemeClr val="tx1"/>
                </a:solidFill>
              </a:rPr>
              <a:t>Pension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  <a:endParaRPr lang="en-US" altLang="en-US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r>
              <a:rPr lang="en-US" altLang="en-US" sz="2800" dirty="0">
                <a:solidFill>
                  <a:srgbClr val="002060"/>
                </a:solidFill>
              </a:rPr>
              <a:t>: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Direct communication with higher authorities.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Quick redressal of pension-related issues.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Opportunity to give feedback for improvement of services.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4251960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7750175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715010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6"/>
          <p:cNvSpPr/>
          <p:nvPr>
            <p:custDataLst>
              <p:tags r:id="rId4"/>
            </p:custDataLst>
          </p:nvPr>
        </p:nvSpPr>
        <p:spPr>
          <a:xfrm>
            <a:off x="4375785" y="1856740"/>
            <a:ext cx="3053080" cy="27501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 Helpline</a:t>
            </a:r>
            <a:endParaRPr kumimoji="0" lang="en-I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94298</a:t>
            </a:r>
            <a:r>
              <a:rPr kumimoji="0" lang="en-US" altLang="en-I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92784</a:t>
            </a:r>
            <a:endParaRPr kumimoji="0" lang="en-I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0"/>
          <p:cNvSpPr/>
          <p:nvPr>
            <p:custDataLst>
              <p:tags r:id="rId5"/>
            </p:custDataLst>
          </p:nvPr>
        </p:nvSpPr>
        <p:spPr>
          <a:xfrm>
            <a:off x="888365" y="1869440"/>
            <a:ext cx="2990215" cy="27362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Toll Free </a:t>
            </a:r>
            <a:r>
              <a:rPr kumimoji="0" lang="en-US" altLang="en-I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</a:t>
            </a:r>
            <a:endParaRPr kumimoji="0" lang="en-I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1800-233-0365</a:t>
            </a:r>
            <a:endParaRPr kumimoji="0" lang="en-I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>
            <p:custDataLst>
              <p:tags r:id="rId6"/>
            </p:custDataLst>
          </p:nvPr>
        </p:nvSpPr>
        <p:spPr>
          <a:xfrm>
            <a:off x="7884795" y="1856740"/>
            <a:ext cx="3052445" cy="2749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Landline No.</a:t>
            </a: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079-25510050</a:t>
            </a: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34465" y="401320"/>
            <a:ext cx="9289415" cy="1455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4400">
                <a:solidFill>
                  <a:srgbClr val="0070C0"/>
                </a:solidFill>
                <a:sym typeface="+mn-ea"/>
              </a:rPr>
              <a:t>Quick Reference</a:t>
            </a:r>
            <a:r>
              <a:rPr lang="en-IN" sz="4400">
                <a:solidFill>
                  <a:srgbClr val="0070C0"/>
                </a:solidFill>
                <a:sym typeface="+mn-ea"/>
              </a:rPr>
              <a:t>- CCA Gujarat Helpline</a:t>
            </a:r>
            <a:endParaRPr lang="en-IN" sz="440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240790" y="53009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Email address-</a:t>
            </a:r>
            <a:endParaRPr lang="en-IN" alt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ccapension.gj@gmail.com</a:t>
            </a:r>
            <a:endParaRPr lang="en-IN" alt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pda.ccagj-dot@nic.in</a:t>
            </a:r>
            <a:endParaRPr lang="en-I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4241800" y="1543050"/>
            <a:ext cx="3768725" cy="3802063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4241800" y="1543050"/>
            <a:ext cx="3768725" cy="3802063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41775" y="1350963"/>
            <a:ext cx="4187825" cy="416877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4127500" y="1420813"/>
            <a:ext cx="3992563" cy="3998913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22750" y="1504950"/>
            <a:ext cx="3811588" cy="384810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29893" y="1562876"/>
            <a:ext cx="3811588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8" name="文本框 18"/>
          <p:cNvSpPr txBox="1"/>
          <p:nvPr/>
        </p:nvSpPr>
        <p:spPr>
          <a:xfrm>
            <a:off x="4485005" y="3630295"/>
            <a:ext cx="3549650" cy="3803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IN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5849" name="文本框 2"/>
          <p:cNvSpPr txBox="1"/>
          <p:nvPr/>
        </p:nvSpPr>
        <p:spPr>
          <a:xfrm>
            <a:off x="4592637" y="3121024"/>
            <a:ext cx="30861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buFont typeface="Arial" panose="020B0604020202020204" pitchFamily="34" charset="0"/>
            </a:pPr>
            <a:r>
              <a:rPr lang="en-US" altLang="zh-CN" sz="3600" b="1" dirty="0">
                <a:latin typeface="Arial" panose="020B0604020202020204" pitchFamily="34" charset="0"/>
                <a:ea typeface="SimSun" panose="02010600030101010101" pitchFamily="2" charset="-122"/>
              </a:rPr>
              <a:t>THANK YOU </a:t>
            </a:r>
            <a:endParaRPr lang="zh-CN" altLang="en-US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solidFill>
                  <a:srgbClr val="0070C0"/>
                </a:solidFill>
              </a:rPr>
              <a:t>What is IVRS ?</a:t>
            </a:r>
            <a:endParaRPr lang="en-IN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IVRS is "Interactive Voice Response System".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It is a telephone-based system where you call a number and a recorded voice guides you step-by-step.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IN" altLang="en-US" dirty="0">
                <a:solidFill>
                  <a:schemeClr val="tx1"/>
                </a:solidFill>
              </a:rPr>
              <a:t>This service is started by CCA Gujarat on toll free no. 1800-233-0365</a:t>
            </a:r>
            <a:r>
              <a:rPr lang="en-US" altLang="en-IN" dirty="0">
                <a:solidFill>
                  <a:schemeClr val="tx1"/>
                </a:solidFill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820650" y="4768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21935" y="7975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2"/>
          <p:cNvSpPr/>
          <p:nvPr>
            <p:custDataLst>
              <p:tags r:id="rId1"/>
            </p:custDataLst>
          </p:nvPr>
        </p:nvSpPr>
        <p:spPr>
          <a:xfrm>
            <a:off x="3795713" y="2084388"/>
            <a:ext cx="2014538" cy="2014538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100">
                <a:sym typeface="+mn-ea"/>
              </a:rPr>
              <a:t>Available 24×7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Oval 33"/>
          <p:cNvSpPr/>
          <p:nvPr>
            <p:custDataLst>
              <p:tags r:id="rId2"/>
            </p:custDataLst>
          </p:nvPr>
        </p:nvSpPr>
        <p:spPr>
          <a:xfrm>
            <a:off x="6336030" y="2084705"/>
            <a:ext cx="2033905" cy="2014855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100">
                <a:sym typeface="+mn-ea"/>
              </a:rPr>
              <a:t>Available in t</a:t>
            </a:r>
            <a:r>
              <a:rPr sz="2100">
                <a:sym typeface="+mn-ea"/>
              </a:rPr>
              <a:t>hree languages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Oval 34"/>
          <p:cNvSpPr/>
          <p:nvPr>
            <p:custDataLst>
              <p:tags r:id="rId3"/>
            </p:custDataLst>
          </p:nvPr>
        </p:nvSpPr>
        <p:spPr>
          <a:xfrm>
            <a:off x="8877300" y="2084388"/>
            <a:ext cx="2014538" cy="2014538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100">
                <a:sym typeface="+mn-ea"/>
              </a:rPr>
              <a:t>N</a:t>
            </a:r>
            <a:r>
              <a:rPr sz="2100">
                <a:sym typeface="+mn-ea"/>
              </a:rPr>
              <a:t>o call charges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Oval 31"/>
          <p:cNvSpPr/>
          <p:nvPr>
            <p:custDataLst>
              <p:tags r:id="rId4"/>
            </p:custDataLst>
          </p:nvPr>
        </p:nvSpPr>
        <p:spPr>
          <a:xfrm>
            <a:off x="1257300" y="2084388"/>
            <a:ext cx="2014538" cy="20145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1808163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>
            <a:off x="4346575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>
            <a:off x="6869113" y="364172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9407525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5" name="文本框 20"/>
          <p:cNvSpPr txBox="1"/>
          <p:nvPr>
            <p:custDataLst>
              <p:tags r:id="rId9"/>
            </p:custDataLst>
          </p:nvPr>
        </p:nvSpPr>
        <p:spPr>
          <a:xfrm>
            <a:off x="1966913" y="3860800"/>
            <a:ext cx="552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E71F3C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rgbClr val="E71F3C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6" name="文本框 21"/>
          <p:cNvSpPr txBox="1"/>
          <p:nvPr>
            <p:custDataLst>
              <p:tags r:id="rId10"/>
            </p:custDataLst>
          </p:nvPr>
        </p:nvSpPr>
        <p:spPr>
          <a:xfrm>
            <a:off x="4519613" y="3876675"/>
            <a:ext cx="552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CC725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rgbClr val="FCC725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7" name="文本框 22"/>
          <p:cNvSpPr txBox="1"/>
          <p:nvPr>
            <p:custDataLst>
              <p:tags r:id="rId11"/>
            </p:custDataLst>
          </p:nvPr>
        </p:nvSpPr>
        <p:spPr>
          <a:xfrm>
            <a:off x="7064375" y="3875088"/>
            <a:ext cx="5524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1674B9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rgbClr val="1674B9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8" name="文本框 23"/>
          <p:cNvSpPr txBox="1"/>
          <p:nvPr>
            <p:custDataLst>
              <p:tags r:id="rId12"/>
            </p:custDataLst>
          </p:nvPr>
        </p:nvSpPr>
        <p:spPr>
          <a:xfrm>
            <a:off x="9590088" y="3884613"/>
            <a:ext cx="5524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73446C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rgbClr val="73446C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00885" y="364490"/>
            <a:ext cx="7678738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sz="4400" dirty="0">
                <a:solidFill>
                  <a:srgbClr val="0070C0"/>
                </a:solidFill>
                <a:sym typeface="+mn-ea"/>
              </a:rPr>
              <a:t>Why an IVRS for Pensioners?</a:t>
            </a:r>
            <a:endParaRPr lang="en-US" sz="44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04645" y="2141855"/>
            <a:ext cx="1290955" cy="880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>
                <a:solidFill>
                  <a:schemeClr val="bg1"/>
                </a:solidFill>
                <a:sym typeface="+mn-ea"/>
              </a:rPr>
              <a:t>Instant information without visiting the office</a:t>
            </a:r>
            <a:endParaRPr 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5455" y="4853305"/>
            <a:ext cx="9971405" cy="1897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charset="0"/>
              <a:buChar char="Ø"/>
              <a:defRPr sz="3000" b="1">
                <a:solidFill>
                  <a:srgbClr val="FFFFFF"/>
                </a:solidFill>
              </a:defRPr>
            </a:pPr>
            <a:r>
              <a:rPr lang="en-IN" sz="2400" dirty="0">
                <a:solidFill>
                  <a:schemeClr val="accent2"/>
                </a:solidFill>
                <a:sym typeface="+mn-ea"/>
              </a:rPr>
              <a:t>After Bank &amp; Post Office migration, CCA Gujarat has 31000 pensioners in SAMPANN. </a:t>
            </a:r>
            <a:endParaRPr lang="en-IN" sz="2400" dirty="0">
              <a:solidFill>
                <a:schemeClr val="accent2"/>
              </a:solidFill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  <a:defRPr sz="3000" b="1">
                <a:solidFill>
                  <a:srgbClr val="FFFFFF"/>
                </a:solidFill>
              </a:defRPr>
            </a:pPr>
            <a:r>
              <a:rPr lang="en-US" sz="2400" b="1" dirty="0">
                <a:solidFill>
                  <a:schemeClr val="accent2"/>
                </a:solidFill>
              </a:rPr>
              <a:t>IVRS will help to provide prompt resolutions to recurring grievances and inquiries of pensioners.</a:t>
            </a:r>
            <a:endParaRPr lang="en-US" sz="24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2089150"/>
            <a:ext cx="12192000" cy="2328863"/>
          </a:xfrm>
          <a:prstGeom prst="rect">
            <a:avLst/>
          </a:prstGeom>
          <a:solidFill>
            <a:srgbClr val="F9E2B6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98" name="组合 1"/>
          <p:cNvGrpSpPr/>
          <p:nvPr/>
        </p:nvGrpSpPr>
        <p:grpSpPr>
          <a:xfrm>
            <a:off x="771525" y="1511300"/>
            <a:ext cx="3484563" cy="3484563"/>
            <a:chOff x="1920995" y="1924208"/>
            <a:chExt cx="922352" cy="922352"/>
          </a:xfrm>
        </p:grpSpPr>
        <p:sp>
          <p:nvSpPr>
            <p:cNvPr id="10" name="椭圆 9"/>
            <p:cNvSpPr/>
            <p:nvPr/>
          </p:nvSpPr>
          <p:spPr>
            <a:xfrm>
              <a:off x="1920995" y="1924208"/>
              <a:ext cx="922352" cy="92235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1976042" y="1980936"/>
              <a:ext cx="812258" cy="812258"/>
            </a:xfrm>
            <a:prstGeom prst="ellipse">
              <a:avLst/>
            </a:prstGeom>
            <a:solidFill>
              <a:srgbClr val="02B3C5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102" name="文本框 6"/>
          <p:cNvSpPr txBox="1"/>
          <p:nvPr/>
        </p:nvSpPr>
        <p:spPr>
          <a:xfrm>
            <a:off x="4472305" y="2747645"/>
            <a:ext cx="76511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IN" altLang="en-US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Let us understan</a:t>
            </a:r>
            <a:r>
              <a:rPr lang="en-US" altLang="en-IN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d</a:t>
            </a:r>
            <a:r>
              <a:rPr lang="en-IN" altLang="en-US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 the flow</a:t>
            </a:r>
            <a:endParaRPr lang="en-IN" altLang="en-US" sz="5400" dirty="0">
              <a:solidFill>
                <a:srgbClr val="179FC9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phone-symbol-logo-w71xA64-600"/>
          <p:cNvPicPr>
            <a:picLocks noChangeAspect="1"/>
          </p:cNvPicPr>
          <p:nvPr/>
        </p:nvPicPr>
        <p:blipFill>
          <a:blip r:embed="rId1"/>
          <a:srcRect l="23993" t="15382" r="22986" b="12465"/>
          <a:stretch>
            <a:fillRect/>
          </a:stretch>
        </p:blipFill>
        <p:spPr>
          <a:xfrm>
            <a:off x="1687830" y="2163445"/>
            <a:ext cx="1634490" cy="22244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446135" y="1240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"/>
          <p:cNvGrpSpPr/>
          <p:nvPr/>
        </p:nvGrpSpPr>
        <p:grpSpPr>
          <a:xfrm flipH="1">
            <a:off x="187325" y="4464050"/>
            <a:ext cx="2270760" cy="2264410"/>
            <a:chOff x="5687975" y="3"/>
            <a:chExt cx="6504023" cy="6963305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5687975" y="3"/>
              <a:ext cx="6504023" cy="6963305"/>
            </a:xfrm>
            <a:prstGeom prst="rect">
              <a:avLst/>
            </a:prstGeom>
            <a:effectLst>
              <a:outerShdw blurRad="177800" dist="228600" dir="4680000" sx="99000" sy="99000" algn="t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5128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812715" y="263107"/>
              <a:ext cx="1840996" cy="17434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Freeform 8"/>
          <p:cNvSpPr/>
          <p:nvPr/>
        </p:nvSpPr>
        <p:spPr>
          <a:xfrm>
            <a:off x="1280160" y="4677410"/>
            <a:ext cx="870585" cy="852170"/>
          </a:xfrm>
          <a:custGeom>
            <a:avLst/>
            <a:gdLst>
              <a:gd name="connsiteX0" fmla="*/ 1318161 w 2731325"/>
              <a:gd name="connsiteY0" fmla="*/ 0 h 2873829"/>
              <a:gd name="connsiteX1" fmla="*/ 2731325 w 2731325"/>
              <a:gd name="connsiteY1" fmla="*/ 285008 h 2873829"/>
              <a:gd name="connsiteX2" fmla="*/ 1330037 w 2731325"/>
              <a:gd name="connsiteY2" fmla="*/ 2873829 h 2873829"/>
              <a:gd name="connsiteX3" fmla="*/ 0 w 2731325"/>
              <a:gd name="connsiteY3" fmla="*/ 2470068 h 2873829"/>
              <a:gd name="connsiteX4" fmla="*/ 1318161 w 2731325"/>
              <a:gd name="connsiteY4" fmla="*/ 0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325" h="2873829">
                <a:moveTo>
                  <a:pt x="1318161" y="0"/>
                </a:moveTo>
                <a:lnTo>
                  <a:pt x="2731325" y="285008"/>
                </a:lnTo>
                <a:lnTo>
                  <a:pt x="1330037" y="2873829"/>
                </a:lnTo>
                <a:lnTo>
                  <a:pt x="0" y="2470068"/>
                </a:lnTo>
                <a:lnTo>
                  <a:pt x="131816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56840" y="788670"/>
            <a:ext cx="8832850" cy="556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3200" b="1">
                <a:solidFill>
                  <a:srgbClr val="179FC9"/>
                </a:solidFill>
                <a:sym typeface="+mn-ea"/>
              </a:rPr>
              <a:t>Dial the toll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 </a:t>
            </a:r>
            <a:r>
              <a:rPr sz="3200" b="1">
                <a:solidFill>
                  <a:srgbClr val="179FC9"/>
                </a:solidFill>
                <a:sym typeface="+mn-ea"/>
              </a:rPr>
              <a:t>free number: 1800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- </a:t>
            </a:r>
            <a:r>
              <a:rPr sz="3200" b="1">
                <a:solidFill>
                  <a:srgbClr val="179FC9"/>
                </a:solidFill>
                <a:sym typeface="+mn-ea"/>
              </a:rPr>
              <a:t>233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- </a:t>
            </a:r>
            <a:r>
              <a:rPr sz="3200" b="1">
                <a:solidFill>
                  <a:srgbClr val="179FC9"/>
                </a:solidFill>
                <a:sym typeface="+mn-ea"/>
              </a:rPr>
              <a:t>0365</a:t>
            </a: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r>
              <a:rPr sz="2800">
                <a:solidFill>
                  <a:schemeClr val="tx1"/>
                </a:solidFill>
                <a:sym typeface="+mn-ea"/>
              </a:rPr>
              <a:t>Choose your language:</a:t>
            </a: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1 for Gujarati  </a:t>
            </a:r>
            <a:endParaRPr sz="40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2 for English  </a:t>
            </a:r>
            <a:endParaRPr sz="40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3 for Hindi</a:t>
            </a:r>
            <a:endParaRPr sz="28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lang="en-US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12"/>
          <p:cNvSpPr/>
          <p:nvPr>
            <p:custDataLst>
              <p:tags r:id="rId1"/>
            </p:custDataLst>
          </p:nvPr>
        </p:nvSpPr>
        <p:spPr>
          <a:xfrm rot="16200000">
            <a:off x="5644515" y="3796665"/>
            <a:ext cx="1609725" cy="1644650"/>
          </a:xfrm>
          <a:prstGeom prst="teardrop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Teardrop 13"/>
          <p:cNvSpPr/>
          <p:nvPr>
            <p:custDataLst>
              <p:tags r:id="rId2"/>
            </p:custDataLst>
          </p:nvPr>
        </p:nvSpPr>
        <p:spPr>
          <a:xfrm rot="10800000">
            <a:off x="5627053" y="2125028"/>
            <a:ext cx="1644650" cy="1609725"/>
          </a:xfrm>
          <a:prstGeom prst="teardrop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Teardrop 14"/>
          <p:cNvSpPr/>
          <p:nvPr>
            <p:custDataLst>
              <p:tags r:id="rId3"/>
            </p:custDataLst>
          </p:nvPr>
        </p:nvSpPr>
        <p:spPr>
          <a:xfrm>
            <a:off x="3882390" y="3814128"/>
            <a:ext cx="1644650" cy="1609725"/>
          </a:xfrm>
          <a:prstGeom prst="teardrop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Teardrop 17"/>
          <p:cNvSpPr/>
          <p:nvPr>
            <p:custDataLst>
              <p:tags r:id="rId4"/>
            </p:custDataLst>
          </p:nvPr>
        </p:nvSpPr>
        <p:spPr>
          <a:xfrm rot="5400000">
            <a:off x="3895090" y="2107565"/>
            <a:ext cx="1609725" cy="1644650"/>
          </a:xfrm>
          <a:prstGeom prst="teardrop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Isosceles Triangle 20"/>
          <p:cNvSpPr/>
          <p:nvPr>
            <p:custDataLst>
              <p:tags r:id="rId5"/>
            </p:custDataLst>
          </p:nvPr>
        </p:nvSpPr>
        <p:spPr>
          <a:xfrm rot="16200000">
            <a:off x="3617278" y="2891790"/>
            <a:ext cx="196850" cy="76200"/>
          </a:xfrm>
          <a:prstGeom prst="triangle">
            <a:avLst/>
          </a:prstGeom>
          <a:solidFill>
            <a:srgbClr val="F07474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Isosceles Triangle 21"/>
          <p:cNvSpPr/>
          <p:nvPr>
            <p:custDataLst>
              <p:tags r:id="rId6"/>
            </p:custDataLst>
          </p:nvPr>
        </p:nvSpPr>
        <p:spPr>
          <a:xfrm rot="5400000">
            <a:off x="7347903" y="2891790"/>
            <a:ext cx="196850" cy="76200"/>
          </a:xfrm>
          <a:prstGeom prst="triangle">
            <a:avLst/>
          </a:prstGeom>
          <a:solidFill>
            <a:srgbClr val="FFBF53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Isosceles Triangle 22"/>
          <p:cNvSpPr/>
          <p:nvPr>
            <p:custDataLst>
              <p:tags r:id="rId7"/>
            </p:custDataLst>
          </p:nvPr>
        </p:nvSpPr>
        <p:spPr>
          <a:xfrm rot="16200000">
            <a:off x="3617278" y="4593590"/>
            <a:ext cx="196850" cy="76200"/>
          </a:xfrm>
          <a:prstGeom prst="triangle">
            <a:avLst/>
          </a:prstGeom>
          <a:solidFill>
            <a:srgbClr val="02B3C5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Isosceles Triangle 23"/>
          <p:cNvSpPr/>
          <p:nvPr>
            <p:custDataLst>
              <p:tags r:id="rId8"/>
            </p:custDataLst>
          </p:nvPr>
        </p:nvSpPr>
        <p:spPr>
          <a:xfrm rot="5400000">
            <a:off x="7347903" y="4593590"/>
            <a:ext cx="196850" cy="76200"/>
          </a:xfrm>
          <a:prstGeom prst="triangle">
            <a:avLst/>
          </a:prstGeom>
          <a:solidFill>
            <a:srgbClr val="6A3C7C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2" name="文本框 16"/>
          <p:cNvSpPr txBox="1"/>
          <p:nvPr>
            <p:custDataLst>
              <p:tags r:id="rId9"/>
            </p:custDataLst>
          </p:nvPr>
        </p:nvSpPr>
        <p:spPr>
          <a:xfrm>
            <a:off x="4784090" y="2676525"/>
            <a:ext cx="7064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7200" b="1" i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文本框 17"/>
          <p:cNvSpPr txBox="1"/>
          <p:nvPr>
            <p:custDataLst>
              <p:tags r:id="rId10"/>
            </p:custDataLst>
          </p:nvPr>
        </p:nvSpPr>
        <p:spPr>
          <a:xfrm>
            <a:off x="5654993" y="2676525"/>
            <a:ext cx="7064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7200" b="1" i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文本框 18"/>
          <p:cNvSpPr txBox="1"/>
          <p:nvPr>
            <p:custDataLst>
              <p:tags r:id="rId11"/>
            </p:custDataLst>
          </p:nvPr>
        </p:nvSpPr>
        <p:spPr>
          <a:xfrm>
            <a:off x="4779328" y="3783013"/>
            <a:ext cx="7048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7200" b="1" i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5" name="文本框 19"/>
          <p:cNvSpPr txBox="1"/>
          <p:nvPr>
            <p:custDataLst>
              <p:tags r:id="rId12"/>
            </p:custDataLst>
          </p:nvPr>
        </p:nvSpPr>
        <p:spPr>
          <a:xfrm>
            <a:off x="5602923" y="3772853"/>
            <a:ext cx="7064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7200" b="1" i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6" name="TextBox 13@|17FFC:16777215|FBC:16777215|LFC:16777215|LBC:16777215"/>
          <p:cNvSpPr txBox="1"/>
          <p:nvPr>
            <p:custDataLst>
              <p:tags r:id="rId13"/>
            </p:custDataLst>
          </p:nvPr>
        </p:nvSpPr>
        <p:spPr>
          <a:xfrm>
            <a:off x="1241108" y="2369185"/>
            <a:ext cx="12954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lang="en-IN" altLang="en-US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</a:t>
            </a:r>
            <a:r>
              <a:rPr lang="en-US" altLang="en-IN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ress</a:t>
            </a:r>
            <a:r>
              <a:rPr lang="en-IN" altLang="en-US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1</a:t>
            </a:r>
            <a:endParaRPr lang="en-IN" altLang="en-US" sz="2400" dirty="0">
              <a:solidFill>
                <a:schemeClr val="accent2">
                  <a:lumMod val="50000"/>
                </a:schemeClr>
              </a:solidFill>
              <a:ea typeface="Microsoft YaHei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87" name="TextBox 13@|17FFC:16777215|FBC:16777215|LFC:16777215|LBC:16777215"/>
          <p:cNvSpPr txBox="1"/>
          <p:nvPr>
            <p:custDataLst>
              <p:tags r:id="rId14"/>
            </p:custDataLst>
          </p:nvPr>
        </p:nvSpPr>
        <p:spPr>
          <a:xfrm>
            <a:off x="1141730" y="2831465"/>
            <a:ext cx="2273935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2400">
                <a:solidFill>
                  <a:schemeClr val="tx1"/>
                </a:solidFill>
                <a:sym typeface="+mn-ea"/>
              </a:rPr>
              <a:t>Know your NEW PPO </a:t>
            </a:r>
            <a:r>
              <a:rPr lang="en-IN" sz="2400">
                <a:solidFill>
                  <a:schemeClr val="tx1"/>
                </a:solidFill>
                <a:sym typeface="+mn-ea"/>
              </a:rPr>
              <a:t>Number</a:t>
            </a:r>
            <a:r>
              <a:rPr sz="2400">
                <a:solidFill>
                  <a:schemeClr val="tx1"/>
                </a:solidFill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88" name="TextBox 13@|17FFC:16777215|FBC:16777215|LFC:16777215|LBC:16777215"/>
          <p:cNvSpPr txBox="1"/>
          <p:nvPr>
            <p:custDataLst>
              <p:tags r:id="rId15"/>
            </p:custDataLst>
          </p:nvPr>
        </p:nvSpPr>
        <p:spPr>
          <a:xfrm>
            <a:off x="1361123" y="4225608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3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89" name="TextBox 13@|17FFC:16777215|FBC:16777215|LFC:16777215|LBC:16777215"/>
          <p:cNvSpPr txBox="1"/>
          <p:nvPr>
            <p:custDataLst>
              <p:tags r:id="rId16"/>
            </p:custDataLst>
          </p:nvPr>
        </p:nvSpPr>
        <p:spPr>
          <a:xfrm>
            <a:off x="1241425" y="4736465"/>
            <a:ext cx="243713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400">
                <a:solidFill>
                  <a:schemeClr val="tx1"/>
                </a:solidFill>
                <a:sym typeface="+mn-ea"/>
              </a:rPr>
              <a:t>Know your Life Certificate Validity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0" name="TextBox 13@|17FFC:16777215|FBC:16777215|LFC:16777215|LBC:16777215"/>
          <p:cNvSpPr txBox="1"/>
          <p:nvPr>
            <p:custDataLst>
              <p:tags r:id="rId17"/>
            </p:custDataLst>
          </p:nvPr>
        </p:nvSpPr>
        <p:spPr>
          <a:xfrm>
            <a:off x="7738110" y="2369185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2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1" name="TextBox 13@|17FFC:16777215|FBC:16777215|LFC:16777215|LBC:16777215"/>
          <p:cNvSpPr txBox="1"/>
          <p:nvPr>
            <p:custDataLst>
              <p:tags r:id="rId18"/>
            </p:custDataLst>
          </p:nvPr>
        </p:nvSpPr>
        <p:spPr>
          <a:xfrm>
            <a:off x="7621270" y="2906395"/>
            <a:ext cx="296291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2400">
                <a:solidFill>
                  <a:schemeClr val="tx1"/>
                </a:solidFill>
                <a:sym typeface="+mn-ea"/>
              </a:rPr>
              <a:t>Update your Mobile Number.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2" name="TextBox 13@|17FFC:16777215|FBC:16777215|LFC:16777215|LBC:16777215"/>
          <p:cNvSpPr txBox="1"/>
          <p:nvPr>
            <p:custDataLst>
              <p:tags r:id="rId19"/>
            </p:custDataLst>
          </p:nvPr>
        </p:nvSpPr>
        <p:spPr>
          <a:xfrm>
            <a:off x="7870190" y="4106863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4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3" name="TextBox 13@|17FFC:16777215|FBC:16777215|LFC:16777215|LBC:16777215"/>
          <p:cNvSpPr txBox="1"/>
          <p:nvPr>
            <p:custDataLst>
              <p:tags r:id="rId20"/>
            </p:custDataLst>
          </p:nvPr>
        </p:nvSpPr>
        <p:spPr>
          <a:xfrm>
            <a:off x="7736840" y="4656455"/>
            <a:ext cx="2192655" cy="81851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no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400">
                <a:solidFill>
                  <a:schemeClr val="tx1"/>
                </a:solidFill>
                <a:sym typeface="+mn-ea"/>
              </a:rPr>
              <a:t>Connect to </a:t>
            </a:r>
            <a:endParaRPr sz="2400">
              <a:solidFill>
                <a:schemeClr val="tx1"/>
              </a:solidFill>
              <a:sym typeface="+mn-ea"/>
            </a:endParaRPr>
          </a:p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lang="en-IN" sz="2400">
                <a:solidFill>
                  <a:schemeClr val="tx1"/>
                </a:solidFill>
                <a:sym typeface="+mn-ea"/>
              </a:rPr>
              <a:t>our official</a:t>
            </a:r>
            <a:endParaRPr lang="en-IN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53085" y="468630"/>
            <a:ext cx="10261600" cy="97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lang="en-IN" sz="4000" b="1">
                <a:solidFill>
                  <a:srgbClr val="179FC9"/>
                </a:solidFill>
                <a:sym typeface="+mn-ea"/>
              </a:rPr>
              <a:t>S</a:t>
            </a:r>
            <a:r>
              <a:rPr sz="4000" b="1">
                <a:solidFill>
                  <a:srgbClr val="179FC9"/>
                </a:solidFill>
                <a:sym typeface="+mn-ea"/>
              </a:rPr>
              <a:t>elect the required option from the main men</a:t>
            </a:r>
            <a:r>
              <a:rPr lang="en-IN" sz="4000" b="1">
                <a:solidFill>
                  <a:srgbClr val="179FC9"/>
                </a:solidFill>
                <a:sym typeface="+mn-ea"/>
              </a:rPr>
              <a:t>u</a:t>
            </a:r>
            <a:endParaRPr lang="en-IN" sz="4000" b="1">
              <a:solidFill>
                <a:srgbClr val="179FC9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5719445" y="1231265"/>
            <a:ext cx="2495550" cy="45904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3066415" y="1519238"/>
            <a:ext cx="2471738" cy="43021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8373745" y="1231265"/>
            <a:ext cx="2505710" cy="45904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413385" y="1056640"/>
            <a:ext cx="2472055" cy="47650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62305" y="1231265"/>
            <a:ext cx="1974215" cy="210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2400">
                <a:solidFill>
                  <a:schemeClr val="bg1"/>
                </a:solidFill>
                <a:sym typeface="+mn-ea"/>
              </a:rPr>
              <a:t>Press 1 Know your NEW PPO </a:t>
            </a:r>
            <a:r>
              <a:rPr lang="en-IN" sz="2400">
                <a:solidFill>
                  <a:schemeClr val="bg1"/>
                </a:solidFill>
                <a:sym typeface="+mn-ea"/>
              </a:rPr>
              <a:t>Number</a:t>
            </a:r>
            <a:endParaRPr lang="en-IN" sz="2400">
              <a:solidFill>
                <a:schemeClr val="bg1"/>
              </a:solidFill>
              <a:sym typeface="+mn-ea"/>
            </a:endParaRPr>
          </a:p>
          <a:p>
            <a:pPr algn="ctr"/>
            <a:endParaRPr sz="2400">
              <a:sym typeface="+mn-ea"/>
            </a:endParaRPr>
          </a:p>
          <a:p>
            <a:pPr algn="ctr"/>
            <a:r>
              <a:rPr sz="2400">
                <a:sym typeface="+mn-ea"/>
              </a:rPr>
              <a:t>You will receive a WhatsApp message from the CCA Gujarat helpline</a:t>
            </a:r>
            <a:endParaRPr lang="en-IN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Picture 14" descr="WhatsApp Image 2025-08-15 at 9.30.55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1056640"/>
            <a:ext cx="2493645" cy="4667250"/>
          </a:xfrm>
          <a:prstGeom prst="rect">
            <a:avLst/>
          </a:prstGeom>
        </p:spPr>
      </p:pic>
      <p:pic>
        <p:nvPicPr>
          <p:cNvPr id="39" name="Picture 38" descr="WhatsApp Image 2025-08-15 at 9.35.13 P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445" y="1056005"/>
            <a:ext cx="2567305" cy="4667250"/>
          </a:xfrm>
          <a:prstGeom prst="rect">
            <a:avLst/>
          </a:prstGeom>
        </p:spPr>
      </p:pic>
      <p:pic>
        <p:nvPicPr>
          <p:cNvPr id="41" name="Picture 40" descr="WhatsApp Image 2025-08-15 at 9.37.15 P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490" y="1056640"/>
            <a:ext cx="2614295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4163695" y="1478915"/>
            <a:ext cx="178498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15 digit PPO number entered, </a:t>
            </a: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registered mobile number is XXX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2156460" y="1478915"/>
            <a:ext cx="178244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Press 1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Please enter your 15 digit New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6122670" y="1478915"/>
            <a:ext cx="1754505" cy="424815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1</a:t>
            </a: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update your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0</a:t>
            </a: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return to main menu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194310" y="1478915"/>
            <a:ext cx="1737360" cy="4247515"/>
          </a:xfrm>
          <a:prstGeom prst="downArrowCallout">
            <a:avLst>
              <a:gd name="adj1" fmla="val 25000"/>
              <a:gd name="adj2" fmla="val 6698"/>
              <a:gd name="adj3" fmla="val 4777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2 Options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r>
              <a:rPr lang="en-IN" altLang="en-US" sz="22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 </a:t>
            </a: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- if you have new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2</a:t>
            </a: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 - if you have OLD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113665" y="302895"/>
            <a:ext cx="11074400" cy="894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36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2</a:t>
            </a:r>
            <a:r>
              <a:rPr sz="3600" b="1">
                <a:solidFill>
                  <a:srgbClr val="0070C0"/>
                </a:solidFill>
                <a:sym typeface="+mn-ea"/>
              </a:rPr>
              <a:t>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- To update your Mobile Number</a:t>
            </a:r>
            <a:endParaRPr lang="en-IN" sz="36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4" name="Down Arrow Callout 26"/>
          <p:cNvSpPr/>
          <p:nvPr>
            <p:custDataLst>
              <p:tags r:id="rId5"/>
            </p:custDataLst>
          </p:nvPr>
        </p:nvSpPr>
        <p:spPr>
          <a:xfrm>
            <a:off x="8051165" y="1478915"/>
            <a:ext cx="178498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Press 1- please enter your 10 digit new mobile number </a:t>
            </a:r>
            <a:endParaRPr lang="en-IN" altLang="en-US" sz="22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Enter 10 digit New Mobile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" name="Down Arrow Callout 33"/>
          <p:cNvSpPr/>
          <p:nvPr>
            <p:custDataLst>
              <p:tags r:id="rId6"/>
            </p:custDataLst>
          </p:nvPr>
        </p:nvSpPr>
        <p:spPr>
          <a:xfrm>
            <a:off x="9933940" y="1479550"/>
            <a:ext cx="168084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1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request has been submitted Successfully</a:t>
            </a:r>
            <a:endParaRPr lang="en-IN" altLang="en-US" sz="21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or </a:t>
            </a:r>
            <a:endParaRPr kumimoji="0" lang="en-IN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Your request is under process</a:t>
            </a:r>
            <a:endParaRPr kumimoji="0" lang="en-IN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4445635" y="1478915"/>
            <a:ext cx="1992630" cy="446151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15 digit PPO number entered, </a:t>
            </a: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Life certificate is valid upto </a:t>
            </a:r>
            <a:endParaRPr lang="en-IN" altLang="en-US" sz="24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XXXXX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2367915" y="1480185"/>
            <a:ext cx="1951355" cy="44602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Please enter your 15 digit New PPO number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6564630" y="1480185"/>
            <a:ext cx="2063115" cy="446087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Life Certificate expired, 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Life Certificate has already expired. Please update your Life Certificate immediately for uninterrupted disbursement of pension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328295" y="1478915"/>
            <a:ext cx="1913255" cy="4460240"/>
          </a:xfrm>
          <a:prstGeom prst="downArrowCallout">
            <a:avLst>
              <a:gd name="adj1" fmla="val 25000"/>
              <a:gd name="adj2" fmla="val 6698"/>
              <a:gd name="adj3" fmla="val 4777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2 Options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r>
              <a:rPr lang="en-IN" altLang="en-US" sz="24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 </a:t>
            </a: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- if you have new PPO number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2</a:t>
            </a: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 - if you have OLD PPO number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240665" y="302895"/>
            <a:ext cx="11074400" cy="894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36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3</a:t>
            </a:r>
            <a:r>
              <a:rPr sz="3600" b="1">
                <a:solidFill>
                  <a:srgbClr val="0070C0"/>
                </a:solidFill>
                <a:sym typeface="+mn-ea"/>
              </a:rPr>
              <a:t>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- To know your Life Certificate Validity</a:t>
            </a:r>
            <a:endParaRPr lang="en-IN" sz="36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4" name="Down Arrow Callout 26"/>
          <p:cNvSpPr/>
          <p:nvPr>
            <p:custDataLst>
              <p:tags r:id="rId5"/>
            </p:custDataLst>
          </p:nvPr>
        </p:nvSpPr>
        <p:spPr>
          <a:xfrm>
            <a:off x="8754110" y="1480820"/>
            <a:ext cx="2058670" cy="44602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For LC expiring in the current month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Your Life Certificate is expiring in this month, with expiry date being (date). Please update your Life Certificate before 15th of the next month for uninterrupted disbursement of pension.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0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1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2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3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4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5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6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7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8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9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20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1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2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3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4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5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6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7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8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9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30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1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2.xml><?xml version="1.0" encoding="utf-8"?>
<p:tagLst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3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4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5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6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7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8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9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40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1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2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3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4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5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6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7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8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9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5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50.xml><?xml version="1.0" encoding="utf-8"?>
<p:tagLst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51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52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53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54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55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56.xml><?xml version="1.0" encoding="utf-8"?>
<p:tagLst xmlns:p="http://schemas.openxmlformats.org/presentationml/2006/main">
  <p:tag name="KSO_WM_DIAGRAM_VIRTUALLY_FRAME" val="{&quot;height&quot;:325,&quot;left&quot;:56.3,&quot;top&quot;:89.85,&quot;width&quot;:815.15}"/>
</p:tagLst>
</file>

<file path=ppt/tags/tag6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7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8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9.xml><?xml version="1.0" encoding="utf-8"?>
<p:tagLst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heme/theme1.xml><?xml version="1.0" encoding="utf-8"?>
<a:theme xmlns:a="http://schemas.openxmlformats.org/drawingml/2006/main" name="Blue Wav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3762</Words>
  <Application>WPS Presentation</Application>
  <PresentationFormat>Custom</PresentationFormat>
  <Paragraphs>205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Wingdings</vt:lpstr>
      <vt:lpstr>Microsoft YaHei</vt:lpstr>
      <vt:lpstr>Impact</vt:lpstr>
      <vt:lpstr>Arial</vt:lpstr>
      <vt:lpstr>Arial Unicode MS</vt:lpstr>
      <vt:lpstr>Blue Waves</vt:lpstr>
      <vt:lpstr>PowerPoint 演示文稿</vt:lpstr>
      <vt:lpstr>What is IVRS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Pensioner Samvaad -    A New Initiative by CCA Gujarat</vt:lpstr>
      <vt:lpstr>Pensioner Samvaad </vt:lpstr>
      <vt:lpstr>Pensioner Samvaad </vt:lpstr>
      <vt:lpstr>Pensioner Samvaad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PV</cp:lastModifiedBy>
  <cp:revision>166</cp:revision>
  <cp:lastPrinted>2025-08-18T10:15:00Z</cp:lastPrinted>
  <dcterms:created xsi:type="dcterms:W3CDTF">2015-07-01T02:32:00Z</dcterms:created>
  <dcterms:modified xsi:type="dcterms:W3CDTF">2025-08-24T09:37:02Z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1033-12.2.0.21931</vt:lpwstr>
  </property>
  <property fmtid="{D5CDD505-2E9C-101B-9397-08002B2CF9AE}" pid="3" name="ICV">
    <vt:lpwstr>BE4DA5C643734BD2B051F325777A378D_13</vt:lpwstr>
  </property>
</Properties>
</file>